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61" r:id="rId2"/>
    <p:sldId id="314" r:id="rId3"/>
    <p:sldId id="319" r:id="rId4"/>
    <p:sldId id="256" r:id="rId5"/>
    <p:sldId id="257" r:id="rId6"/>
    <p:sldId id="312" r:id="rId7"/>
    <p:sldId id="258" r:id="rId8"/>
    <p:sldId id="313" r:id="rId9"/>
    <p:sldId id="259" r:id="rId10"/>
    <p:sldId id="315" r:id="rId11"/>
    <p:sldId id="260" r:id="rId12"/>
    <p:sldId id="316" r:id="rId13"/>
    <p:sldId id="262" r:id="rId14"/>
    <p:sldId id="263" r:id="rId15"/>
    <p:sldId id="266" r:id="rId16"/>
    <p:sldId id="321" r:id="rId17"/>
    <p:sldId id="320" r:id="rId18"/>
    <p:sldId id="317" r:id="rId19"/>
    <p:sldId id="267" r:id="rId20"/>
    <p:sldId id="318" r:id="rId21"/>
    <p:sldId id="270" r:id="rId22"/>
    <p:sldId id="271" r:id="rId23"/>
    <p:sldId id="272" r:id="rId24"/>
  </p:sldIdLst>
  <p:sldSz cx="9144000" cy="5143500" type="screen16x9"/>
  <p:notesSz cx="6858000" cy="9144000"/>
  <p:embeddedFontLs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BECD0-40C6-4A29-A29F-127F8CB3DDC6}">
  <a:tblStyle styleId="{E37BECD0-40C6-4A29-A29F-127F8CB3D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1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>
          <a:extLst>
            <a:ext uri="{FF2B5EF4-FFF2-40B4-BE49-F238E27FC236}">
              <a16:creationId xmlns:a16="http://schemas.microsoft.com/office/drawing/2014/main" id="{1BD47663-A0CC-223A-94C7-4DD73C1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>
            <a:extLst>
              <a:ext uri="{FF2B5EF4-FFF2-40B4-BE49-F238E27FC236}">
                <a16:creationId xmlns:a16="http://schemas.microsoft.com/office/drawing/2014/main" id="{6129E247-911D-CBB8-D501-457C69F2C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>
            <a:extLst>
              <a:ext uri="{FF2B5EF4-FFF2-40B4-BE49-F238E27FC236}">
                <a16:creationId xmlns:a16="http://schemas.microsoft.com/office/drawing/2014/main" id="{64ACEE0F-4E54-3A3E-6F34-BD0E2217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3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C4C9240C-C4B7-A44A-7C85-7365BCC2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>
            <a:extLst>
              <a:ext uri="{FF2B5EF4-FFF2-40B4-BE49-F238E27FC236}">
                <a16:creationId xmlns:a16="http://schemas.microsoft.com/office/drawing/2014/main" id="{36A64C7E-DA0A-128C-A20F-789D39285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>
            <a:extLst>
              <a:ext uri="{FF2B5EF4-FFF2-40B4-BE49-F238E27FC236}">
                <a16:creationId xmlns:a16="http://schemas.microsoft.com/office/drawing/2014/main" id="{8950E6EC-B7C9-B1F8-A0EC-A569C5E58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F47947F7-5504-1A66-D1CF-F6A79475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C036446E-6094-73FC-BCD5-9F2DF9748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4B89DBA7-9A0D-9CDB-3FD0-543B998BE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67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031A0FDD-F78B-E60C-2CC3-E18ACB67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A36CAAC4-873F-1AF3-136B-C23E51A03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36C913F7-6009-43CD-C578-6C95A84C4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46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94330B13-BE96-0294-2E1D-8205C0A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963A2CD8-2018-BC41-2A75-2AFB792BD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76461632-0175-D6AE-AE5F-E7DF45A7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7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>
          <a:extLst>
            <a:ext uri="{FF2B5EF4-FFF2-40B4-BE49-F238E27FC236}">
              <a16:creationId xmlns:a16="http://schemas.microsoft.com/office/drawing/2014/main" id="{73C9F73C-A63B-78C7-3F9C-AE54C8BA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>
            <a:extLst>
              <a:ext uri="{FF2B5EF4-FFF2-40B4-BE49-F238E27FC236}">
                <a16:creationId xmlns:a16="http://schemas.microsoft.com/office/drawing/2014/main" id="{C6E050A6-7E43-994B-D4D3-DE502F6A5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>
            <a:extLst>
              <a:ext uri="{FF2B5EF4-FFF2-40B4-BE49-F238E27FC236}">
                <a16:creationId xmlns:a16="http://schemas.microsoft.com/office/drawing/2014/main" id="{6845C25A-FDAC-764A-61D2-EA354F41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67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>
          <a:extLst>
            <a:ext uri="{FF2B5EF4-FFF2-40B4-BE49-F238E27FC236}">
              <a16:creationId xmlns:a16="http://schemas.microsoft.com/office/drawing/2014/main" id="{1656255E-2DE7-D2B6-E940-EC10122D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>
            <a:extLst>
              <a:ext uri="{FF2B5EF4-FFF2-40B4-BE49-F238E27FC236}">
                <a16:creationId xmlns:a16="http://schemas.microsoft.com/office/drawing/2014/main" id="{5EB6FCB4-CDB3-20CE-557A-F80B94719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>
            <a:extLst>
              <a:ext uri="{FF2B5EF4-FFF2-40B4-BE49-F238E27FC236}">
                <a16:creationId xmlns:a16="http://schemas.microsoft.com/office/drawing/2014/main" id="{E2F4716B-15DF-8FE4-9A50-03FF7FC81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0B0EEE46-5669-0A00-4E62-45704D2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B6342482-A43C-9418-708F-6C83C4B38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27527A47-5F30-F6F7-9D37-D93652D1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D1901DD1-8C32-8295-39B9-F738C201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138AB8AB-EA4E-E001-7FD8-05E7E0BF1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D6B9D330-1F8F-BBB8-91E5-265FBA75D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2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>
          <a:extLst>
            <a:ext uri="{FF2B5EF4-FFF2-40B4-BE49-F238E27FC236}">
              <a16:creationId xmlns:a16="http://schemas.microsoft.com/office/drawing/2014/main" id="{B2C5F5AE-3FB0-7490-51F1-08068B1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>
            <a:extLst>
              <a:ext uri="{FF2B5EF4-FFF2-40B4-BE49-F238E27FC236}">
                <a16:creationId xmlns:a16="http://schemas.microsoft.com/office/drawing/2014/main" id="{5A126822-D6FE-FD33-DB1A-FEAA1852D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>
            <a:extLst>
              <a:ext uri="{FF2B5EF4-FFF2-40B4-BE49-F238E27FC236}">
                <a16:creationId xmlns:a16="http://schemas.microsoft.com/office/drawing/2014/main" id="{DD48E595-E2AD-F6F5-5B80-EBC8C5A05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264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>
            <a:spLocks noGrp="1"/>
          </p:cNvSpPr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852" name="Google Shape;852;p20"/>
          <p:cNvSpPr txBox="1">
            <a:spLocks noGrp="1"/>
          </p:cNvSpPr>
          <p:nvPr>
            <p:ph type="subTitle" idx="1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6"/>
          <p:cNvSpPr txBox="1">
            <a:spLocks noGrp="1"/>
          </p:cNvSpPr>
          <p:nvPr>
            <p:ph type="subTitle" idx="1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6"/>
          <p:cNvSpPr txBox="1">
            <a:spLocks noGrp="1"/>
          </p:cNvSpPr>
          <p:nvPr>
            <p:ph type="subTitle" idx="2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rot="10800000" flipH="1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subTitle" idx="1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subTitle" idx="2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68" name="Google Shape;1268;p29"/>
          <p:cNvSpPr txBox="1">
            <a:spLocks noGrp="1"/>
          </p:cNvSpPr>
          <p:nvPr>
            <p:ph type="subTitle" idx="3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29"/>
          <p:cNvSpPr txBox="1">
            <a:spLocks noGrp="1"/>
          </p:cNvSpPr>
          <p:nvPr>
            <p:ph type="subTitle" idx="4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0" name="Google Shape;1270;p29"/>
          <p:cNvSpPr txBox="1">
            <a:spLocks noGrp="1"/>
          </p:cNvSpPr>
          <p:nvPr>
            <p:ph type="subTitle" idx="5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9"/>
          <p:cNvSpPr txBox="1">
            <a:spLocks noGrp="1"/>
          </p:cNvSpPr>
          <p:nvPr>
            <p:ph type="subTitle" idx="6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2" name="Google Shape;1272;p29"/>
          <p:cNvSpPr txBox="1">
            <a:spLocks noGrp="1"/>
          </p:cNvSpPr>
          <p:nvPr>
            <p:ph type="subTitle" idx="7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subTitle" idx="8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274" name="Google Shape;1274;p29"/>
          <p:cNvGrpSpPr/>
          <p:nvPr/>
        </p:nvGrpSpPr>
        <p:grpSpPr>
          <a:xfrm rot="-5400000" flipH="1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 rot="5400000" flipH="1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7" r:id="rId12"/>
    <p:sldLayoutId id="2147483672" r:id="rId13"/>
    <p:sldLayoutId id="2147483675" r:id="rId14"/>
    <p:sldLayoutId id="2147483679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449934" y="1364150"/>
            <a:ext cx="7980792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ANÁLISIS EXPLORATORIO DATOS</a:t>
            </a:r>
            <a:endParaRPr sz="3800"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684335" y="2461177"/>
            <a:ext cx="2001770" cy="1878051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224;p52">
            <a:extLst>
              <a:ext uri="{FF2B5EF4-FFF2-40B4-BE49-F238E27FC236}">
                <a16:creationId xmlns:a16="http://schemas.microsoft.com/office/drawing/2014/main" id="{9CAA1686-924A-CAE1-A2C9-9E9862352EC7}"/>
              </a:ext>
            </a:extLst>
          </p:cNvPr>
          <p:cNvSpPr txBox="1">
            <a:spLocks/>
          </p:cNvSpPr>
          <p:nvPr/>
        </p:nvSpPr>
        <p:spPr>
          <a:xfrm>
            <a:off x="3291706" y="2122025"/>
            <a:ext cx="5139069" cy="21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4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sz="5000" dirty="0">
                <a:solidFill>
                  <a:schemeClr val="lt2"/>
                </a:solidFill>
              </a:rPr>
              <a:t>RELACIÓN DE VARIOS INDICES ECONÓMICOS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>
          <a:extLst>
            <a:ext uri="{FF2B5EF4-FFF2-40B4-BE49-F238E27FC236}">
              <a16:creationId xmlns:a16="http://schemas.microsoft.com/office/drawing/2014/main" id="{5E3CB190-78CB-9412-D788-42AA292C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>
            <a:extLst>
              <a:ext uri="{FF2B5EF4-FFF2-40B4-BE49-F238E27FC236}">
                <a16:creationId xmlns:a16="http://schemas.microsoft.com/office/drawing/2014/main" id="{D030CC41-02BB-39C3-E31C-5B8475FBCAD0}"/>
              </a:ext>
            </a:extLst>
          </p:cNvPr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>
              <a:extLst>
                <a:ext uri="{FF2B5EF4-FFF2-40B4-BE49-F238E27FC236}">
                  <a16:creationId xmlns:a16="http://schemas.microsoft.com/office/drawing/2014/main" id="{D0818C74-FF11-BE91-17F1-1744B299A7A3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>
              <a:extLst>
                <a:ext uri="{FF2B5EF4-FFF2-40B4-BE49-F238E27FC236}">
                  <a16:creationId xmlns:a16="http://schemas.microsoft.com/office/drawing/2014/main" id="{9D1D1139-E8AD-220C-5172-BDA0BD62A4C0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>
                <a:extLst>
                  <a:ext uri="{FF2B5EF4-FFF2-40B4-BE49-F238E27FC236}">
                    <a16:creationId xmlns:a16="http://schemas.microsoft.com/office/drawing/2014/main" id="{D9A8BCF1-EDC8-9D9B-C2B6-90DDEA4E0A46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>
                <a:extLst>
                  <a:ext uri="{FF2B5EF4-FFF2-40B4-BE49-F238E27FC236}">
                    <a16:creationId xmlns:a16="http://schemas.microsoft.com/office/drawing/2014/main" id="{0C0858DA-FFDB-CFDB-51D3-CB39B9D3D081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>
                <a:extLst>
                  <a:ext uri="{FF2B5EF4-FFF2-40B4-BE49-F238E27FC236}">
                    <a16:creationId xmlns:a16="http://schemas.microsoft.com/office/drawing/2014/main" id="{9BA74A96-AD67-68FA-CD46-957D4B93450B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>
                <a:extLst>
                  <a:ext uri="{FF2B5EF4-FFF2-40B4-BE49-F238E27FC236}">
                    <a16:creationId xmlns:a16="http://schemas.microsoft.com/office/drawing/2014/main" id="{77C02FED-0D9D-155C-22EA-2627532AEAFD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>
                <a:extLst>
                  <a:ext uri="{FF2B5EF4-FFF2-40B4-BE49-F238E27FC236}">
                    <a16:creationId xmlns:a16="http://schemas.microsoft.com/office/drawing/2014/main" id="{77855CBB-3C0F-2430-81C4-B7DBC5222D53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>
                <a:extLst>
                  <a:ext uri="{FF2B5EF4-FFF2-40B4-BE49-F238E27FC236}">
                    <a16:creationId xmlns:a16="http://schemas.microsoft.com/office/drawing/2014/main" id="{65763E8D-164C-45F6-8A4E-B3B589674D13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>
                <a:extLst>
                  <a:ext uri="{FF2B5EF4-FFF2-40B4-BE49-F238E27FC236}">
                    <a16:creationId xmlns:a16="http://schemas.microsoft.com/office/drawing/2014/main" id="{43AFAA59-826D-19C6-C55E-84A68E1B422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>
                <a:extLst>
                  <a:ext uri="{FF2B5EF4-FFF2-40B4-BE49-F238E27FC236}">
                    <a16:creationId xmlns:a16="http://schemas.microsoft.com/office/drawing/2014/main" id="{BE8C9F9B-136C-974F-0AAB-B3126E3AD736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>
                <a:extLst>
                  <a:ext uri="{FF2B5EF4-FFF2-40B4-BE49-F238E27FC236}">
                    <a16:creationId xmlns:a16="http://schemas.microsoft.com/office/drawing/2014/main" id="{0D56474E-1EE3-5E35-FA7B-CE5D655CEE2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>
                <a:extLst>
                  <a:ext uri="{FF2B5EF4-FFF2-40B4-BE49-F238E27FC236}">
                    <a16:creationId xmlns:a16="http://schemas.microsoft.com/office/drawing/2014/main" id="{B58D0B4D-23EE-6AE0-3BFF-D57DBF1FB78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>
                <a:extLst>
                  <a:ext uri="{FF2B5EF4-FFF2-40B4-BE49-F238E27FC236}">
                    <a16:creationId xmlns:a16="http://schemas.microsoft.com/office/drawing/2014/main" id="{9B47FE49-C8F0-6B13-7143-CCB8F1564DFA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>
                <a:extLst>
                  <a:ext uri="{FF2B5EF4-FFF2-40B4-BE49-F238E27FC236}">
                    <a16:creationId xmlns:a16="http://schemas.microsoft.com/office/drawing/2014/main" id="{3045F751-9C10-6943-7056-196418541F03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>
                <a:extLst>
                  <a:ext uri="{FF2B5EF4-FFF2-40B4-BE49-F238E27FC236}">
                    <a16:creationId xmlns:a16="http://schemas.microsoft.com/office/drawing/2014/main" id="{E431404B-D0BE-AF37-328C-4070BC37DA66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>
                <a:extLst>
                  <a:ext uri="{FF2B5EF4-FFF2-40B4-BE49-F238E27FC236}">
                    <a16:creationId xmlns:a16="http://schemas.microsoft.com/office/drawing/2014/main" id="{64282701-0A8C-EF99-340D-08689DF58B59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3" name="Google Shape;1773;p41">
            <a:extLst>
              <a:ext uri="{FF2B5EF4-FFF2-40B4-BE49-F238E27FC236}">
                <a16:creationId xmlns:a16="http://schemas.microsoft.com/office/drawing/2014/main" id="{AFB90DBC-A656-F699-1FBE-75F545526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16" y="780585"/>
            <a:ext cx="7877098" cy="1828247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dirty="0"/>
              <a:t>Los bancos centrales emiten o retiran dinero del sistema para asegurar la estabilidad de precios y fomentar el pleno empleo.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dirty="0"/>
              <a:t>Si aumenta la emisión de dinero y no aumenta de manera proporcional la producción de bienes  y servicios conduce a la inflación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26505-EB32-CFC0-C9C9-F99FF2D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79" y="2667000"/>
            <a:ext cx="4457009" cy="2470827"/>
          </a:xfrm>
          <a:prstGeom prst="rect">
            <a:avLst/>
          </a:prstGeom>
        </p:spPr>
      </p:pic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1400E6B0-5570-4463-5306-422DFB4FFBB6}"/>
              </a:ext>
            </a:extLst>
          </p:cNvPr>
          <p:cNvSpPr/>
          <p:nvPr/>
        </p:nvSpPr>
        <p:spPr>
          <a:xfrm>
            <a:off x="3776312" y="4111082"/>
            <a:ext cx="981899" cy="617035"/>
          </a:xfrm>
          <a:prstGeom prst="up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1CC3A7-CFDE-4F27-C78D-67C4C021D65D}"/>
              </a:ext>
            </a:extLst>
          </p:cNvPr>
          <p:cNvSpPr txBox="1"/>
          <p:nvPr/>
        </p:nvSpPr>
        <p:spPr>
          <a:xfrm>
            <a:off x="3755272" y="4356410"/>
            <a:ext cx="98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COVID</a:t>
            </a:r>
          </a:p>
        </p:txBody>
      </p:sp>
      <p:grpSp>
        <p:nvGrpSpPr>
          <p:cNvPr id="5" name="Google Shape;2080;p48">
            <a:extLst>
              <a:ext uri="{FF2B5EF4-FFF2-40B4-BE49-F238E27FC236}">
                <a16:creationId xmlns:a16="http://schemas.microsoft.com/office/drawing/2014/main" id="{F07EC76B-3AF5-8579-4E3A-97CB4B4FE16D}"/>
              </a:ext>
            </a:extLst>
          </p:cNvPr>
          <p:cNvGrpSpPr/>
          <p:nvPr/>
        </p:nvGrpSpPr>
        <p:grpSpPr>
          <a:xfrm>
            <a:off x="361840" y="900450"/>
            <a:ext cx="270291" cy="214503"/>
            <a:chOff x="-5669590" y="3858557"/>
            <a:chExt cx="413425" cy="414237"/>
          </a:xfrm>
        </p:grpSpPr>
        <p:sp>
          <p:nvSpPr>
            <p:cNvPr id="6" name="Google Shape;2081;p48">
              <a:extLst>
                <a:ext uri="{FF2B5EF4-FFF2-40B4-BE49-F238E27FC236}">
                  <a16:creationId xmlns:a16="http://schemas.microsoft.com/office/drawing/2014/main" id="{9AFB2A3A-9BF3-0978-F8B1-A50E3B3FFA7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2;p48">
              <a:extLst>
                <a:ext uri="{FF2B5EF4-FFF2-40B4-BE49-F238E27FC236}">
                  <a16:creationId xmlns:a16="http://schemas.microsoft.com/office/drawing/2014/main" id="{2A7E089E-5DA4-5FF8-E3E7-DF61143A1AF6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3;p48">
              <a:extLst>
                <a:ext uri="{FF2B5EF4-FFF2-40B4-BE49-F238E27FC236}">
                  <a16:creationId xmlns:a16="http://schemas.microsoft.com/office/drawing/2014/main" id="{08CFD568-4F79-6252-8EB2-C483387D033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4;p48">
              <a:extLst>
                <a:ext uri="{FF2B5EF4-FFF2-40B4-BE49-F238E27FC236}">
                  <a16:creationId xmlns:a16="http://schemas.microsoft.com/office/drawing/2014/main" id="{EEBEB178-83E5-4076-890F-09677304D97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5;p48">
              <a:extLst>
                <a:ext uri="{FF2B5EF4-FFF2-40B4-BE49-F238E27FC236}">
                  <a16:creationId xmlns:a16="http://schemas.microsoft.com/office/drawing/2014/main" id="{84DE2CF8-6F87-6346-37A7-B6832225BC00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080;p48">
            <a:extLst>
              <a:ext uri="{FF2B5EF4-FFF2-40B4-BE49-F238E27FC236}">
                <a16:creationId xmlns:a16="http://schemas.microsoft.com/office/drawing/2014/main" id="{D994B0EA-6B6A-D0FA-6B9C-249840D4A765}"/>
              </a:ext>
            </a:extLst>
          </p:cNvPr>
          <p:cNvGrpSpPr/>
          <p:nvPr/>
        </p:nvGrpSpPr>
        <p:grpSpPr>
          <a:xfrm>
            <a:off x="379562" y="1822285"/>
            <a:ext cx="270291" cy="214503"/>
            <a:chOff x="-5669590" y="3858557"/>
            <a:chExt cx="413425" cy="414237"/>
          </a:xfrm>
        </p:grpSpPr>
        <p:sp>
          <p:nvSpPr>
            <p:cNvPr id="12" name="Google Shape;2081;p48">
              <a:extLst>
                <a:ext uri="{FF2B5EF4-FFF2-40B4-BE49-F238E27FC236}">
                  <a16:creationId xmlns:a16="http://schemas.microsoft.com/office/drawing/2014/main" id="{642595E9-2EAE-7399-C424-FF0B2333EA7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2;p48">
              <a:extLst>
                <a:ext uri="{FF2B5EF4-FFF2-40B4-BE49-F238E27FC236}">
                  <a16:creationId xmlns:a16="http://schemas.microsoft.com/office/drawing/2014/main" id="{FC5C80DF-3D2C-0884-955D-A136697B966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3;p48">
              <a:extLst>
                <a:ext uri="{FF2B5EF4-FFF2-40B4-BE49-F238E27FC236}">
                  <a16:creationId xmlns:a16="http://schemas.microsoft.com/office/drawing/2014/main" id="{FA2F319A-CBCF-C3B9-33FB-18682034055A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4;p48">
              <a:extLst>
                <a:ext uri="{FF2B5EF4-FFF2-40B4-BE49-F238E27FC236}">
                  <a16:creationId xmlns:a16="http://schemas.microsoft.com/office/drawing/2014/main" id="{9EAFDFEC-69A9-3EF8-E528-3506A55694A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5;p48">
              <a:extLst>
                <a:ext uri="{FF2B5EF4-FFF2-40B4-BE49-F238E27FC236}">
                  <a16:creationId xmlns:a16="http://schemas.microsoft.com/office/drawing/2014/main" id="{1DCE55AC-66AD-6FB2-F3D8-33FF659FE0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0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0D7337-E43B-BD16-D011-5E30302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233862"/>
            <a:ext cx="8732071" cy="4675775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061B4B96-6E6E-F4AD-7FDF-A3EAA9F4A0D8}"/>
              </a:ext>
            </a:extLst>
          </p:cNvPr>
          <p:cNvSpPr/>
          <p:nvPr/>
        </p:nvSpPr>
        <p:spPr>
          <a:xfrm>
            <a:off x="2096428" y="587297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C7CBCE2-AF7C-21B6-3A3B-CEE237D2D1C6}"/>
              </a:ext>
            </a:extLst>
          </p:cNvPr>
          <p:cNvSpPr/>
          <p:nvPr/>
        </p:nvSpPr>
        <p:spPr>
          <a:xfrm>
            <a:off x="2096428" y="1141454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6B6A2-16F6-6177-499B-08D2447709C9}"/>
              </a:ext>
            </a:extLst>
          </p:cNvPr>
          <p:cNvSpPr txBox="1"/>
          <p:nvPr/>
        </p:nvSpPr>
        <p:spPr>
          <a:xfrm>
            <a:off x="3754244" y="687658"/>
            <a:ext cx="214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Rebalanceo de m2 y Bitcoin para que se más visual 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7A0797AC-FD6E-6B07-4AA2-F1B9F637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22111C-D956-BC39-7761-DE36418C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49"/>
            <a:ext cx="9144000" cy="4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4"/>
          <p:cNvSpPr txBox="1">
            <a:spLocks noGrp="1"/>
          </p:cNvSpPr>
          <p:nvPr>
            <p:ph type="title"/>
          </p:nvPr>
        </p:nvSpPr>
        <p:spPr>
          <a:xfrm>
            <a:off x="713250" y="8125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entabilidades de cada índice</a:t>
            </a:r>
            <a:endParaRPr dirty="0"/>
          </a:p>
        </p:txBody>
      </p:sp>
      <p:sp>
        <p:nvSpPr>
          <p:cNvPr id="1956" name="Google Shape;1956;p44"/>
          <p:cNvSpPr txBox="1">
            <a:spLocks noGrp="1"/>
          </p:cNvSpPr>
          <p:nvPr>
            <p:ph type="subTitle" idx="1"/>
          </p:nvPr>
        </p:nvSpPr>
        <p:spPr>
          <a:xfrm>
            <a:off x="5858107" y="4481476"/>
            <a:ext cx="2207942" cy="66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es muy superior en rentabilidad desde 2014: casi 30.000%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F5E09-AE77-7F34-3F90-1229D1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8" y="1154953"/>
            <a:ext cx="7062439" cy="283359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A425F26-395F-88B6-59D0-CC6ED697DDE3}"/>
              </a:ext>
            </a:extLst>
          </p:cNvPr>
          <p:cNvSpPr/>
          <p:nvPr/>
        </p:nvSpPr>
        <p:spPr>
          <a:xfrm rot="7443144">
            <a:off x="6877124" y="4160630"/>
            <a:ext cx="666211" cy="14876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5"/>
          <p:cNvSpPr txBox="1">
            <a:spLocks noGrp="1"/>
          </p:cNvSpPr>
          <p:nvPr>
            <p:ph type="title"/>
          </p:nvPr>
        </p:nvSpPr>
        <p:spPr>
          <a:xfrm>
            <a:off x="403860" y="152445"/>
            <a:ext cx="8260080" cy="10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GRAFICAMOS LAS CORRELACIONES Y EL MAPA DE CALOR</a:t>
            </a:r>
            <a:endParaRPr dirty="0"/>
          </a:p>
        </p:txBody>
      </p:sp>
      <p:grpSp>
        <p:nvGrpSpPr>
          <p:cNvPr id="1964" name="Google Shape;1964;p45"/>
          <p:cNvGrpSpPr/>
          <p:nvPr/>
        </p:nvGrpSpPr>
        <p:grpSpPr>
          <a:xfrm>
            <a:off x="5529421" y="1565592"/>
            <a:ext cx="2518161" cy="2711662"/>
            <a:chOff x="5463052" y="1820750"/>
            <a:chExt cx="2650975" cy="2854681"/>
          </a:xfrm>
        </p:grpSpPr>
        <p:sp>
          <p:nvSpPr>
            <p:cNvPr id="1965" name="Google Shape;1965;p45"/>
            <p:cNvSpPr/>
            <p:nvPr/>
          </p:nvSpPr>
          <p:spPr>
            <a:xfrm>
              <a:off x="5771523" y="4541717"/>
              <a:ext cx="2031355" cy="133714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5971213" y="1820750"/>
              <a:ext cx="1632000" cy="2787900"/>
            </a:xfrm>
            <a:prstGeom prst="roundRect">
              <a:avLst>
                <a:gd name="adj" fmla="val 85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6040488" y="2090651"/>
              <a:ext cx="1493424" cy="2208177"/>
            </a:xfrm>
            <a:custGeom>
              <a:avLst/>
              <a:gdLst/>
              <a:ahLst/>
              <a:cxnLst/>
              <a:rect l="l" t="t" r="r" b="b"/>
              <a:pathLst>
                <a:path w="9357" h="12748" extrusionOk="0">
                  <a:moveTo>
                    <a:pt x="1" y="0"/>
                  </a:moveTo>
                  <a:lnTo>
                    <a:pt x="1" y="12747"/>
                  </a:lnTo>
                  <a:lnTo>
                    <a:pt x="9357" y="12747"/>
                  </a:lnTo>
                  <a:lnTo>
                    <a:pt x="9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621780" y="1955615"/>
              <a:ext cx="330861" cy="55064"/>
            </a:xfrm>
            <a:custGeom>
              <a:avLst/>
              <a:gdLst/>
              <a:ahLst/>
              <a:cxnLst/>
              <a:rect l="l" t="t" r="r" b="b"/>
              <a:pathLst>
                <a:path w="2073" h="345" extrusionOk="0">
                  <a:moveTo>
                    <a:pt x="168" y="1"/>
                  </a:moveTo>
                  <a:cubicBezTo>
                    <a:pt x="75" y="1"/>
                    <a:pt x="1" y="75"/>
                    <a:pt x="1" y="177"/>
                  </a:cubicBezTo>
                  <a:cubicBezTo>
                    <a:pt x="1" y="270"/>
                    <a:pt x="75" y="344"/>
                    <a:pt x="168" y="344"/>
                  </a:cubicBezTo>
                  <a:lnTo>
                    <a:pt x="1905" y="344"/>
                  </a:lnTo>
                  <a:cubicBezTo>
                    <a:pt x="1998" y="344"/>
                    <a:pt x="2073" y="270"/>
                    <a:pt x="2073" y="177"/>
                  </a:cubicBezTo>
                  <a:cubicBezTo>
                    <a:pt x="2073" y="75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6690650" y="4366062"/>
              <a:ext cx="193149" cy="175426"/>
            </a:xfrm>
            <a:custGeom>
              <a:avLst/>
              <a:gdLst/>
              <a:ahLst/>
              <a:cxnLst/>
              <a:rect l="l" t="t" r="r" b="b"/>
              <a:pathLst>
                <a:path w="1841" h="1672" extrusionOk="0">
                  <a:moveTo>
                    <a:pt x="908" y="0"/>
                  </a:moveTo>
                  <a:cubicBezTo>
                    <a:pt x="535" y="0"/>
                    <a:pt x="198" y="260"/>
                    <a:pt x="103" y="647"/>
                  </a:cubicBezTo>
                  <a:cubicBezTo>
                    <a:pt x="1" y="1093"/>
                    <a:pt x="280" y="1539"/>
                    <a:pt x="726" y="1651"/>
                  </a:cubicBezTo>
                  <a:cubicBezTo>
                    <a:pt x="789" y="1665"/>
                    <a:pt x="853" y="1672"/>
                    <a:pt x="915" y="1672"/>
                  </a:cubicBezTo>
                  <a:cubicBezTo>
                    <a:pt x="1299" y="1672"/>
                    <a:pt x="1641" y="1412"/>
                    <a:pt x="1729" y="1028"/>
                  </a:cubicBezTo>
                  <a:cubicBezTo>
                    <a:pt x="1841" y="573"/>
                    <a:pt x="1562" y="127"/>
                    <a:pt x="1107" y="25"/>
                  </a:cubicBezTo>
                  <a:cubicBezTo>
                    <a:pt x="1040" y="8"/>
                    <a:pt x="974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45"/>
            <p:cNvGrpSpPr/>
            <p:nvPr/>
          </p:nvGrpSpPr>
          <p:grpSpPr>
            <a:xfrm rot="-1624008">
              <a:off x="7126236" y="2393572"/>
              <a:ext cx="842298" cy="842227"/>
              <a:chOff x="2964656" y="1352909"/>
              <a:chExt cx="530331" cy="530286"/>
            </a:xfrm>
          </p:grpSpPr>
          <p:sp>
            <p:nvSpPr>
              <p:cNvPr id="1971" name="Google Shape;197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" name="Google Shape;1980;p45"/>
            <p:cNvGrpSpPr/>
            <p:nvPr/>
          </p:nvGrpSpPr>
          <p:grpSpPr>
            <a:xfrm>
              <a:off x="6321697" y="2891197"/>
              <a:ext cx="931005" cy="1407631"/>
              <a:chOff x="6321726" y="2844310"/>
              <a:chExt cx="931005" cy="1407631"/>
            </a:xfrm>
          </p:grpSpPr>
          <p:sp>
            <p:nvSpPr>
              <p:cNvPr id="1981" name="Google Shape;1981;p45"/>
              <p:cNvSpPr/>
              <p:nvPr/>
            </p:nvSpPr>
            <p:spPr>
              <a:xfrm>
                <a:off x="6321726" y="2844310"/>
                <a:ext cx="261279" cy="1407587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33608" extrusionOk="0">
                    <a:moveTo>
                      <a:pt x="1" y="0"/>
                    </a:moveTo>
                    <a:lnTo>
                      <a:pt x="1" y="33607"/>
                    </a:lnTo>
                    <a:lnTo>
                      <a:pt x="6225" y="33607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36500" y="4234852"/>
                <a:ext cx="232234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08" extrusionOk="0">
                    <a:moveTo>
                      <a:pt x="209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209" y="407"/>
                    </a:cubicBezTo>
                    <a:lnTo>
                      <a:pt x="5323" y="407"/>
                    </a:lnTo>
                    <a:cubicBezTo>
                      <a:pt x="5433" y="407"/>
                      <a:pt x="5532" y="319"/>
                      <a:pt x="5532" y="209"/>
                    </a:cubicBezTo>
                    <a:cubicBezTo>
                      <a:pt x="5532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50350" y="2881168"/>
                <a:ext cx="46212" cy="473524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306" extrusionOk="0">
                    <a:moveTo>
                      <a:pt x="550" y="0"/>
                    </a:moveTo>
                    <a:cubicBezTo>
                      <a:pt x="242" y="0"/>
                      <a:pt x="0" y="242"/>
                      <a:pt x="0" y="550"/>
                    </a:cubicBezTo>
                    <a:lnTo>
                      <a:pt x="0" y="10755"/>
                    </a:lnTo>
                    <a:cubicBezTo>
                      <a:pt x="0" y="11063"/>
                      <a:pt x="242" y="11305"/>
                      <a:pt x="550" y="11305"/>
                    </a:cubicBezTo>
                    <a:cubicBezTo>
                      <a:pt x="847" y="11305"/>
                      <a:pt x="1100" y="11063"/>
                      <a:pt x="1100" y="10755"/>
                    </a:cubicBezTo>
                    <a:lnTo>
                      <a:pt x="1100" y="550"/>
                    </a:lnTo>
                    <a:cubicBezTo>
                      <a:pt x="1100" y="242"/>
                      <a:pt x="847" y="0"/>
                      <a:pt x="550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656820" y="3521864"/>
                <a:ext cx="261279" cy="730054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17431" extrusionOk="0">
                    <a:moveTo>
                      <a:pt x="1" y="0"/>
                    </a:moveTo>
                    <a:lnTo>
                      <a:pt x="1" y="17430"/>
                    </a:lnTo>
                    <a:lnTo>
                      <a:pt x="6225" y="17430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6671594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683135" y="3551308"/>
                <a:ext cx="46212" cy="4919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746" extrusionOk="0">
                    <a:moveTo>
                      <a:pt x="550" y="1"/>
                    </a:moveTo>
                    <a:cubicBezTo>
                      <a:pt x="242" y="1"/>
                      <a:pt x="0" y="243"/>
                      <a:pt x="0" y="551"/>
                    </a:cubicBezTo>
                    <a:lnTo>
                      <a:pt x="0" y="11196"/>
                    </a:lnTo>
                    <a:cubicBezTo>
                      <a:pt x="0" y="11504"/>
                      <a:pt x="242" y="11746"/>
                      <a:pt x="550" y="11746"/>
                    </a:cubicBezTo>
                    <a:cubicBezTo>
                      <a:pt x="858" y="11746"/>
                      <a:pt x="1100" y="11493"/>
                      <a:pt x="1100" y="11196"/>
                    </a:cubicBezTo>
                    <a:lnTo>
                      <a:pt x="1100" y="551"/>
                    </a:lnTo>
                    <a:cubicBezTo>
                      <a:pt x="1100" y="243"/>
                      <a:pt x="847" y="1"/>
                      <a:pt x="55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6991452" y="3244551"/>
                <a:ext cx="261279" cy="1007358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24052" extrusionOk="0">
                    <a:moveTo>
                      <a:pt x="0" y="1"/>
                    </a:moveTo>
                    <a:lnTo>
                      <a:pt x="0" y="24051"/>
                    </a:lnTo>
                    <a:lnTo>
                      <a:pt x="6225" y="2405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7010842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7020538" y="3272655"/>
                <a:ext cx="46631" cy="498862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1911" extrusionOk="0">
                    <a:moveTo>
                      <a:pt x="561" y="1"/>
                    </a:moveTo>
                    <a:cubicBezTo>
                      <a:pt x="253" y="1"/>
                      <a:pt x="0" y="254"/>
                      <a:pt x="0" y="550"/>
                    </a:cubicBezTo>
                    <a:lnTo>
                      <a:pt x="0" y="11350"/>
                    </a:lnTo>
                    <a:cubicBezTo>
                      <a:pt x="0" y="11658"/>
                      <a:pt x="253" y="11910"/>
                      <a:pt x="561" y="11910"/>
                    </a:cubicBezTo>
                    <a:cubicBezTo>
                      <a:pt x="858" y="11910"/>
                      <a:pt x="1111" y="11658"/>
                      <a:pt x="1111" y="11350"/>
                    </a:cubicBezTo>
                    <a:lnTo>
                      <a:pt x="1111" y="550"/>
                    </a:lnTo>
                    <a:cubicBezTo>
                      <a:pt x="1111" y="254"/>
                      <a:pt x="858" y="1"/>
                      <a:pt x="561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345200">
              <a:off x="5509513" y="2804553"/>
              <a:ext cx="976059" cy="975924"/>
              <a:chOff x="2964656" y="1352909"/>
              <a:chExt cx="530331" cy="530286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8"/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2200" dirty="0" err="1">
                <a:solidFill>
                  <a:schemeClr val="lt1"/>
                </a:solidFill>
                <a:latin typeface="Manrope SemiBold"/>
              </a:rPr>
              <a:t>sns.pairplot</a:t>
            </a:r>
            <a:r>
              <a:rPr lang="es-ES" sz="2200" dirty="0">
                <a:solidFill>
                  <a:schemeClr val="lt1"/>
                </a:solidFill>
                <a:latin typeface="Manrope SemiBold"/>
              </a:rPr>
              <a:t>(</a:t>
            </a:r>
            <a:r>
              <a:rPr lang="es-ES" sz="2200" dirty="0" err="1">
                <a:solidFill>
                  <a:schemeClr val="lt1"/>
                </a:solidFill>
                <a:latin typeface="Manrope SemiBold"/>
              </a:rPr>
              <a:t>dataFrame</a:t>
            </a:r>
            <a:r>
              <a:rPr lang="es-ES" sz="2200" dirty="0">
                <a:solidFill>
                  <a:schemeClr val="lt1"/>
                </a:solidFill>
                <a:latin typeface="Manrope SemiBold"/>
              </a:rPr>
              <a:t>)</a:t>
            </a:r>
            <a:endParaRPr sz="2200" dirty="0">
              <a:solidFill>
                <a:schemeClr val="lt1"/>
              </a:solidFill>
              <a:latin typeface="Manrope SemiBold"/>
              <a:sym typeface="Manrope"/>
            </a:endParaRP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F00E8B12-5D11-DF75-C6CF-BA7CA567FCBC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01A35299-49D5-EEE1-2399-A899FE1FF755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ABFF75-2E3A-26AF-1FBD-CBFA344E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83" y="603272"/>
            <a:ext cx="4489760" cy="4489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A4A48BB5-1C54-5F3A-CB36-6D6B257B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846B9166-6F69-2DDE-B456-2282793701A1}"/>
              </a:ext>
            </a:extLst>
          </p:cNvPr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MAPA DE CALOR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D6267CC-1832-3002-C9AB-BDA6E5788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80" y="600910"/>
            <a:ext cx="4289718" cy="4416210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64E7DB53-0F19-163B-4932-411B91AB6EFB}"/>
              </a:ext>
            </a:extLst>
          </p:cNvPr>
          <p:cNvSpPr/>
          <p:nvPr/>
        </p:nvSpPr>
        <p:spPr>
          <a:xfrm>
            <a:off x="2453639" y="2817541"/>
            <a:ext cx="3925073" cy="825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2EFDC5A0-9E2A-E987-E00D-A6CC42A7A9B4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7C7E6E2E-9573-40F8-2279-15F21A309115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Google Shape;1962;p45">
            <a:extLst>
              <a:ext uri="{FF2B5EF4-FFF2-40B4-BE49-F238E27FC236}">
                <a16:creationId xmlns:a16="http://schemas.microsoft.com/office/drawing/2014/main" id="{728B8CFE-3375-F225-2693-ACD4FAD2AB67}"/>
              </a:ext>
            </a:extLst>
          </p:cNvPr>
          <p:cNvSpPr txBox="1">
            <a:spLocks/>
          </p:cNvSpPr>
          <p:nvPr/>
        </p:nvSpPr>
        <p:spPr>
          <a:xfrm>
            <a:off x="7764780" y="1658041"/>
            <a:ext cx="1100905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000" dirty="0">
                <a:latin typeface="Manrope SemiBold"/>
                <a:sym typeface="Arial"/>
              </a:rPr>
              <a:t>Alta </a:t>
            </a:r>
            <a:r>
              <a:rPr lang="en-US" sz="1000" dirty="0" err="1">
                <a:latin typeface="Manrope SemiBold"/>
                <a:sym typeface="Arial"/>
              </a:rPr>
              <a:t>correlación</a:t>
            </a:r>
            <a:r>
              <a:rPr lang="en-US" sz="1000" dirty="0">
                <a:latin typeface="Manrope SemiBold"/>
                <a:sym typeface="Arial"/>
              </a:rPr>
              <a:t> entre las variables. </a:t>
            </a:r>
          </a:p>
          <a:p>
            <a:pPr marL="0" indent="0" algn="just"/>
            <a:r>
              <a:rPr lang="en-US" sz="1000" dirty="0" err="1">
                <a:latin typeface="Manrope SemiBold"/>
                <a:sym typeface="Arial"/>
              </a:rPr>
              <a:t>Modifico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los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límites</a:t>
            </a:r>
            <a:r>
              <a:rPr lang="en-US" sz="1000" dirty="0">
                <a:latin typeface="Manrope SemiBold"/>
                <a:sym typeface="Arial"/>
              </a:rPr>
              <a:t> para major </a:t>
            </a:r>
            <a:r>
              <a:rPr lang="en-US" sz="1000" dirty="0" err="1">
                <a:latin typeface="Manrope SemiBold"/>
                <a:sym typeface="Arial"/>
              </a:rPr>
              <a:t>percepción</a:t>
            </a:r>
            <a:r>
              <a:rPr lang="en-US" sz="1000" dirty="0">
                <a:latin typeface="Manrope SemiBold"/>
                <a:sym typeface="Arial"/>
              </a:rPr>
              <a:t> de las </a:t>
            </a:r>
            <a:r>
              <a:rPr lang="en-US" sz="1000" dirty="0" err="1">
                <a:latin typeface="Manrope SemiBold"/>
                <a:sym typeface="Arial"/>
              </a:rPr>
              <a:t>diferencia</a:t>
            </a:r>
            <a:endParaRPr lang="en-US" sz="1000" dirty="0">
              <a:latin typeface="Manrope SemiBold"/>
              <a:sym typeface="Arial"/>
            </a:endParaRPr>
          </a:p>
          <a:p>
            <a:pPr marL="0" indent="0" algn="l"/>
            <a:endParaRPr lang="en-US" sz="1000" dirty="0"/>
          </a:p>
          <a:p>
            <a:pPr marL="0" indent="0" algn="l"/>
            <a:endParaRPr lang="en-US" sz="1000" dirty="0"/>
          </a:p>
          <a:p>
            <a:pPr marL="0" indent="0" algn="l"/>
            <a:r>
              <a:rPr lang="es-ES" sz="1000" dirty="0" err="1"/>
              <a:t>vmax</a:t>
            </a:r>
            <a:r>
              <a:rPr lang="es-ES" sz="1000" dirty="0"/>
              <a:t>=1</a:t>
            </a:r>
          </a:p>
          <a:p>
            <a:pPr marL="0" indent="0" algn="l"/>
            <a:endParaRPr lang="es-ES" sz="1000" dirty="0"/>
          </a:p>
          <a:p>
            <a:pPr marL="0" indent="0" algn="l"/>
            <a:r>
              <a:rPr lang="en-US" sz="1000" dirty="0" err="1"/>
              <a:t>Vmin</a:t>
            </a:r>
            <a:r>
              <a:rPr lang="en-US" sz="1000" dirty="0"/>
              <a:t> =0.8</a:t>
            </a:r>
          </a:p>
          <a:p>
            <a:pPr marL="0" indent="0" algn="l"/>
            <a:endParaRPr lang="en-US" dirty="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E0C19D1-E92F-BE39-3292-4DA1CEC9AFC7}"/>
              </a:ext>
            </a:extLst>
          </p:cNvPr>
          <p:cNvCxnSpPr>
            <a:cxnSpLocks/>
          </p:cNvCxnSpPr>
          <p:nvPr/>
        </p:nvCxnSpPr>
        <p:spPr>
          <a:xfrm flipH="1" flipV="1">
            <a:off x="6873240" y="815340"/>
            <a:ext cx="891540" cy="26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305C854-5EA1-451B-BF59-0FC468F3EAE6}"/>
              </a:ext>
            </a:extLst>
          </p:cNvPr>
          <p:cNvCxnSpPr>
            <a:cxnSpLocks/>
          </p:cNvCxnSpPr>
          <p:nvPr/>
        </p:nvCxnSpPr>
        <p:spPr>
          <a:xfrm flipH="1">
            <a:off x="6873240" y="3801636"/>
            <a:ext cx="835054" cy="103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1661CE2F-8FD8-5903-7602-D16B1E91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8">
            <a:extLst>
              <a:ext uri="{FF2B5EF4-FFF2-40B4-BE49-F238E27FC236}">
                <a16:creationId xmlns:a16="http://schemas.microsoft.com/office/drawing/2014/main" id="{DEDB48A5-9652-9EB5-8D18-145F9CF4268D}"/>
              </a:ext>
            </a:extLst>
          </p:cNvPr>
          <p:cNvSpPr txBox="1"/>
          <p:nvPr/>
        </p:nvSpPr>
        <p:spPr>
          <a:xfrm>
            <a:off x="699008" y="1002390"/>
            <a:ext cx="7773194" cy="78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De</a:t>
            </a:r>
            <a:r>
              <a:rPr lang="en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los tres indicadores, el bitcoin es el menos correlacionado con la M2 de EE.UU (CON LOS DATOS OBTENIDOS)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4357BEF3-7A71-2A3F-579C-207E2238F456}"/>
              </a:ext>
            </a:extLst>
          </p:cNvPr>
          <p:cNvGrpSpPr/>
          <p:nvPr/>
        </p:nvGrpSpPr>
        <p:grpSpPr>
          <a:xfrm>
            <a:off x="278349" y="11125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B974A963-AC65-6805-B5DA-F2B9711D4CD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90BB838A-14CE-7734-3447-2DD281836B9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D21FA0AC-2DCF-7268-210E-ACD16D7D6F74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B40E7ECB-0A7C-E80F-498C-7A05AA13F87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097CF8CF-F658-AD37-F6BA-6945E732A956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5D012FFA-4A1F-0FE5-24D3-1C05B6C97311}"/>
              </a:ext>
            </a:extLst>
          </p:cNvPr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Google Shape;2052;p48">
            <a:extLst>
              <a:ext uri="{FF2B5EF4-FFF2-40B4-BE49-F238E27FC236}">
                <a16:creationId xmlns:a16="http://schemas.microsoft.com/office/drawing/2014/main" id="{1E60002F-41C2-51D3-68E2-D5229E2CAC42}"/>
              </a:ext>
            </a:extLst>
          </p:cNvPr>
          <p:cNvSpPr txBox="1"/>
          <p:nvPr/>
        </p:nvSpPr>
        <p:spPr>
          <a:xfrm>
            <a:off x="694658" y="2200043"/>
            <a:ext cx="7760273" cy="92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SP500 (renta variable) es el más correlacionado respecto a la M2 EE.UU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Google Shape;2052;p48">
            <a:extLst>
              <a:ext uri="{FF2B5EF4-FFF2-40B4-BE49-F238E27FC236}">
                <a16:creationId xmlns:a16="http://schemas.microsoft.com/office/drawing/2014/main" id="{C8008FC6-160F-6EB6-E781-6D3B765F2EB2}"/>
              </a:ext>
            </a:extLst>
          </p:cNvPr>
          <p:cNvSpPr txBox="1"/>
          <p:nvPr/>
        </p:nvSpPr>
        <p:spPr>
          <a:xfrm>
            <a:off x="671798" y="3455680"/>
            <a:ext cx="7760273" cy="135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valor de la m2 global probablemente hubiera obtenido mejores correlaciones con bitcoin pero no disponemos del dato. La M2 graficada representa solo un 25% de la m2global.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2B637892-40FE-83E5-7BFF-08FCD74901D9}"/>
              </a:ext>
            </a:extLst>
          </p:cNvPr>
          <p:cNvGrpSpPr/>
          <p:nvPr/>
        </p:nvGrpSpPr>
        <p:grpSpPr>
          <a:xfrm>
            <a:off x="293571" y="2289163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D0B7D21B-4E37-44B6-DB2D-EF1C96D7F0B0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C29E8305-FC7B-5F4E-157C-90CCE49C10E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659AD448-EA6B-933C-AB2E-24060C748B7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E08B28E3-F5DA-F18A-998B-781821F3604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C7331A7-59BF-EB24-AA56-12DEC227184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811AC2F9-9E18-3EEE-F78B-0635373B93E3}"/>
              </a:ext>
            </a:extLst>
          </p:cNvPr>
          <p:cNvGrpSpPr/>
          <p:nvPr/>
        </p:nvGrpSpPr>
        <p:grpSpPr>
          <a:xfrm>
            <a:off x="320963" y="353570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FCFBB3F0-4E8A-1DA2-4526-9D0A7EC59DF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BF7886F5-C4C4-C971-B781-784BDFEDB9B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3EEAEC58-A42B-C04E-321C-63DE08802F8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D1AA32CB-4631-5527-4782-49BE31119AB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4E9323FE-0DD0-72EA-AE5C-3CF21712C96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40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83B875C3-493F-18D8-FC64-95402C5E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1A6EF830-786D-DB7D-FB93-8D92AAC6D6AF}"/>
              </a:ext>
            </a:extLst>
          </p:cNvPr>
          <p:cNvGrpSpPr/>
          <p:nvPr/>
        </p:nvGrpSpPr>
        <p:grpSpPr>
          <a:xfrm>
            <a:off x="346929" y="9601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2CAD0D69-115E-D272-0049-08E75191602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B274E3F7-B4E1-1421-13AE-E83CEC9D674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CF75AD12-797F-EDC0-C44B-CBDCE52882A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F2EB4355-895F-D507-4AE2-AD0B7EA1DB9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65315840-F4EB-C86D-7FD4-B5301DC085A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C471BB5B-2BA4-D22F-5D2F-5EAE67815F59}"/>
              </a:ext>
            </a:extLst>
          </p:cNvPr>
          <p:cNvSpPr/>
          <p:nvPr/>
        </p:nvSpPr>
        <p:spPr>
          <a:xfrm>
            <a:off x="793848" y="112882"/>
            <a:ext cx="7678354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1C2AE1BD-D28B-ABF9-5366-3F357BFD7804}"/>
              </a:ext>
            </a:extLst>
          </p:cNvPr>
          <p:cNvGrpSpPr/>
          <p:nvPr/>
        </p:nvGrpSpPr>
        <p:grpSpPr>
          <a:xfrm>
            <a:off x="2480511" y="4377080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2000959E-3516-0F7E-3F8C-A1793BDC3E32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2679F2F8-A5DC-ED4E-B80E-660183953C1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5D5D041C-384F-A99F-51AF-BA3C88E1A69B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5AD353D8-25FD-AD71-C106-50AA7A543C3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91C0E6E-BDB8-4E9E-93AB-B5F6401BD00B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1182349F-2FF8-5C20-9F96-7470CB6847A1}"/>
              </a:ext>
            </a:extLst>
          </p:cNvPr>
          <p:cNvGrpSpPr/>
          <p:nvPr/>
        </p:nvGrpSpPr>
        <p:grpSpPr>
          <a:xfrm>
            <a:off x="343823" y="217934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890F2826-57EE-676D-F576-EEC4AEBB07A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E310769A-B931-72AF-2E9F-4CA660DF32FE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B93650E3-AF72-25C6-307F-1A07A6227C4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69059417-7EA0-F1DE-9A40-BC9B0C8C1DCC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66C1D0B1-56E5-9CFC-81C5-A63177CD111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008762A8-A729-67AA-E675-0138093B1348}"/>
              </a:ext>
            </a:extLst>
          </p:cNvPr>
          <p:cNvGrpSpPr/>
          <p:nvPr/>
        </p:nvGrpSpPr>
        <p:grpSpPr>
          <a:xfrm>
            <a:off x="336202" y="345841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1976A666-965F-3237-8748-00C22012C93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387AE758-5678-35E4-5A2D-A98E1BBEE73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7CB542CB-E8AF-CB68-5479-F63CC3DE320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37F19EB3-9B46-A926-8E4B-036BA3FC1BA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A8C17686-7732-051A-DD19-DE68292534A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6BF435-B43D-18C5-BF81-C35EBB9283B2}"/>
              </a:ext>
            </a:extLst>
          </p:cNvPr>
          <p:cNvSpPr txBox="1"/>
          <p:nvPr/>
        </p:nvSpPr>
        <p:spPr>
          <a:xfrm>
            <a:off x="773430" y="903580"/>
            <a:ext cx="76987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Oro y S&amp;P 500: Cuando las acciones suben por optimismo económico, el oro (activo refugio) suele quedar rezagado, y cuando las bolsas caen, el oro tiende a apreciarse.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5D1949-FD9C-448C-D009-73C24DB81E3E}"/>
              </a:ext>
            </a:extLst>
          </p:cNvPr>
          <p:cNvSpPr txBox="1"/>
          <p:nvPr/>
        </p:nvSpPr>
        <p:spPr>
          <a:xfrm>
            <a:off x="773430" y="2131481"/>
            <a:ext cx="76574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El crecimiento paralelo de activos (oro y bolsa) con la M2 sugiere que mucho del incremento de valor observado es resultado directo de la mayor cantidad de dinero circulando, más que de factores puramente fundamentales o productivos.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464868-BA48-E8ED-00AF-7A5A47CF9612}"/>
              </a:ext>
            </a:extLst>
          </p:cNvPr>
          <p:cNvSpPr txBox="1"/>
          <p:nvPr/>
        </p:nvSpPr>
        <p:spPr>
          <a:xfrm>
            <a:off x="773430" y="3417869"/>
            <a:ext cx="76466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Al graficar con frecuencia mensual se pierde demasiada información, no podemos obtener tanta información como los gráficos siguientes de relación oro/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btc</a:t>
            </a:r>
            <a:endParaRPr lang="es-ES" sz="1500" dirty="0">
              <a:solidFill>
                <a:schemeClr val="dk1"/>
              </a:solidFill>
              <a:latin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454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/>
          <p:cNvSpPr txBox="1">
            <a:spLocks noGrp="1"/>
          </p:cNvSpPr>
          <p:nvPr>
            <p:ph type="title"/>
          </p:nvPr>
        </p:nvSpPr>
        <p:spPr>
          <a:xfrm>
            <a:off x="713250" y="158481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19" name="Imagen 1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F99780-732B-6FB9-AE96-EDF0E7BA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9" y="763063"/>
            <a:ext cx="8684203" cy="4009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>
          <a:extLst>
            <a:ext uri="{FF2B5EF4-FFF2-40B4-BE49-F238E27FC236}">
              <a16:creationId xmlns:a16="http://schemas.microsoft.com/office/drawing/2014/main" id="{8A0DEB98-98AA-3D1C-624E-96F98BD8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>
            <a:extLst>
              <a:ext uri="{FF2B5EF4-FFF2-40B4-BE49-F238E27FC236}">
                <a16:creationId xmlns:a16="http://schemas.microsoft.com/office/drawing/2014/main" id="{A7B9B2C6-ED96-55DA-CCA3-A2D350E109C2}"/>
              </a:ext>
            </a:extLst>
          </p:cNvPr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>
              <a:extLst>
                <a:ext uri="{FF2B5EF4-FFF2-40B4-BE49-F238E27FC236}">
                  <a16:creationId xmlns:a16="http://schemas.microsoft.com/office/drawing/2014/main" id="{69D9EEF1-C77D-9387-7C57-45E53B4BB559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>
              <a:extLst>
                <a:ext uri="{FF2B5EF4-FFF2-40B4-BE49-F238E27FC236}">
                  <a16:creationId xmlns:a16="http://schemas.microsoft.com/office/drawing/2014/main" id="{56D72375-7FED-39C4-6569-C9BC26DF9F36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>
                <a:extLst>
                  <a:ext uri="{FF2B5EF4-FFF2-40B4-BE49-F238E27FC236}">
                    <a16:creationId xmlns:a16="http://schemas.microsoft.com/office/drawing/2014/main" id="{F6542DA9-93AC-7756-EEF6-915F37FAB103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>
                <a:extLst>
                  <a:ext uri="{FF2B5EF4-FFF2-40B4-BE49-F238E27FC236}">
                    <a16:creationId xmlns:a16="http://schemas.microsoft.com/office/drawing/2014/main" id="{B04BEDB9-DF3E-0DC3-647A-134F41560B3B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>
                <a:extLst>
                  <a:ext uri="{FF2B5EF4-FFF2-40B4-BE49-F238E27FC236}">
                    <a16:creationId xmlns:a16="http://schemas.microsoft.com/office/drawing/2014/main" id="{AB9B1E9D-E658-A3EC-8191-BFA6D8B56209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>
                <a:extLst>
                  <a:ext uri="{FF2B5EF4-FFF2-40B4-BE49-F238E27FC236}">
                    <a16:creationId xmlns:a16="http://schemas.microsoft.com/office/drawing/2014/main" id="{F3B3970D-E337-FA47-9C73-79546087E809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>
                <a:extLst>
                  <a:ext uri="{FF2B5EF4-FFF2-40B4-BE49-F238E27FC236}">
                    <a16:creationId xmlns:a16="http://schemas.microsoft.com/office/drawing/2014/main" id="{F0A20AAC-BAAA-0A3F-EE29-1DC2F5C5FA7C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>
                <a:extLst>
                  <a:ext uri="{FF2B5EF4-FFF2-40B4-BE49-F238E27FC236}">
                    <a16:creationId xmlns:a16="http://schemas.microsoft.com/office/drawing/2014/main" id="{372F5F29-3028-AA8D-95B8-D5C885675411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>
                <a:extLst>
                  <a:ext uri="{FF2B5EF4-FFF2-40B4-BE49-F238E27FC236}">
                    <a16:creationId xmlns:a16="http://schemas.microsoft.com/office/drawing/2014/main" id="{D7F35F15-B666-B223-AD20-AAC0366966F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>
                <a:extLst>
                  <a:ext uri="{FF2B5EF4-FFF2-40B4-BE49-F238E27FC236}">
                    <a16:creationId xmlns:a16="http://schemas.microsoft.com/office/drawing/2014/main" id="{F0D20978-DE19-30FA-4C6B-08401385239F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>
                <a:extLst>
                  <a:ext uri="{FF2B5EF4-FFF2-40B4-BE49-F238E27FC236}">
                    <a16:creationId xmlns:a16="http://schemas.microsoft.com/office/drawing/2014/main" id="{EA456E67-9772-005E-2E5C-09621C032F5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>
                <a:extLst>
                  <a:ext uri="{FF2B5EF4-FFF2-40B4-BE49-F238E27FC236}">
                    <a16:creationId xmlns:a16="http://schemas.microsoft.com/office/drawing/2014/main" id="{A40C5AB1-7045-1E4A-AFC5-B85B7F61E72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>
                <a:extLst>
                  <a:ext uri="{FF2B5EF4-FFF2-40B4-BE49-F238E27FC236}">
                    <a16:creationId xmlns:a16="http://schemas.microsoft.com/office/drawing/2014/main" id="{16C28D4C-BF8B-7D86-F41E-436452F76B1B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>
                <a:extLst>
                  <a:ext uri="{FF2B5EF4-FFF2-40B4-BE49-F238E27FC236}">
                    <a16:creationId xmlns:a16="http://schemas.microsoft.com/office/drawing/2014/main" id="{9F00E43B-DD8C-15E3-3A37-6DCD3209F6DC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>
                <a:extLst>
                  <a:ext uri="{FF2B5EF4-FFF2-40B4-BE49-F238E27FC236}">
                    <a16:creationId xmlns:a16="http://schemas.microsoft.com/office/drawing/2014/main" id="{07499051-50E8-B311-3E29-546813BD0C19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>
                <a:extLst>
                  <a:ext uri="{FF2B5EF4-FFF2-40B4-BE49-F238E27FC236}">
                    <a16:creationId xmlns:a16="http://schemas.microsoft.com/office/drawing/2014/main" id="{1CD4A8B9-A0DD-4DB7-4580-B51EE1671218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>
            <a:extLst>
              <a:ext uri="{FF2B5EF4-FFF2-40B4-BE49-F238E27FC236}">
                <a16:creationId xmlns:a16="http://schemas.microsoft.com/office/drawing/2014/main" id="{DCF8B789-16AB-7AB5-52E8-43B9F44B80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7226" y="631522"/>
            <a:ext cx="7907197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 la educación financiera?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>
            <a:extLst>
              <a:ext uri="{FF2B5EF4-FFF2-40B4-BE49-F238E27FC236}">
                <a16:creationId xmlns:a16="http://schemas.microsoft.com/office/drawing/2014/main" id="{228BE1AE-224F-1A79-24A1-306CA4D32574}"/>
              </a:ext>
            </a:extLst>
          </p:cNvPr>
          <p:cNvCxnSpPr/>
          <p:nvPr/>
        </p:nvCxnSpPr>
        <p:spPr>
          <a:xfrm>
            <a:off x="818864" y="2072172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42FB7E47-5D5E-91DB-5FFC-98085D1B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77" y="2244474"/>
            <a:ext cx="7704846" cy="1948384"/>
          </a:xfrm>
        </p:spPr>
        <p:txBody>
          <a:bodyPr/>
          <a:lstStyle/>
          <a:p>
            <a:r>
              <a:rPr lang="es-ES" sz="2000" dirty="0"/>
              <a:t>-La inflación recorta nuestra capacidad de compra con la misma cantidad de dinero.</a:t>
            </a:r>
          </a:p>
          <a:p>
            <a:endParaRPr lang="es-ES" sz="2000" dirty="0"/>
          </a:p>
          <a:p>
            <a:r>
              <a:rPr lang="es-ES" sz="2000" dirty="0"/>
              <a:t>-Salarios no crecen al mismo ritmo que la inflación de media.</a:t>
            </a:r>
          </a:p>
          <a:p>
            <a:endParaRPr lang="es-ES" sz="2000" dirty="0"/>
          </a:p>
          <a:p>
            <a:r>
              <a:rPr lang="es-ES" sz="2000" dirty="0"/>
              <a:t>-Si no invertimos perdemos poder adquisitivo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733D51-529A-FE63-001F-E7F4FFF1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96" y="4107576"/>
            <a:ext cx="1092300" cy="1035924"/>
          </a:xfrm>
          <a:prstGeom prst="rect">
            <a:avLst/>
          </a:prstGeom>
        </p:spPr>
      </p:pic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30D0B34E-E1CF-E66F-0958-AB219E97D2DA}"/>
              </a:ext>
            </a:extLst>
          </p:cNvPr>
          <p:cNvGrpSpPr/>
          <p:nvPr/>
        </p:nvGrpSpPr>
        <p:grpSpPr>
          <a:xfrm>
            <a:off x="584430" y="2448417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8AC0F2BA-2751-8ABF-1050-0005DFEB964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5A1E09A8-E779-BF9A-1696-D72C3A8A06D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863A45E5-56DE-36C1-51C6-44C69BBB47C5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BE3901A8-79D9-2E8A-BF32-D2DA4A4EA10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BB07CB23-D828-FBDE-2AC0-4CAEC76A937A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05B72FEA-B23D-E901-19EA-A37701C14828}"/>
              </a:ext>
            </a:extLst>
          </p:cNvPr>
          <p:cNvGrpSpPr/>
          <p:nvPr/>
        </p:nvGrpSpPr>
        <p:grpSpPr>
          <a:xfrm>
            <a:off x="579518" y="3334805"/>
            <a:ext cx="270291" cy="214503"/>
            <a:chOff x="-5669590" y="3858557"/>
            <a:chExt cx="413425" cy="414237"/>
          </a:xfrm>
        </p:grpSpPr>
        <p:sp>
          <p:nvSpPr>
            <p:cNvPr id="5" name="Google Shape;2081;p48">
              <a:extLst>
                <a:ext uri="{FF2B5EF4-FFF2-40B4-BE49-F238E27FC236}">
                  <a16:creationId xmlns:a16="http://schemas.microsoft.com/office/drawing/2014/main" id="{9E8446E8-9A85-824B-D9BC-EE8B73737E0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2;p48">
              <a:extLst>
                <a:ext uri="{FF2B5EF4-FFF2-40B4-BE49-F238E27FC236}">
                  <a16:creationId xmlns:a16="http://schemas.microsoft.com/office/drawing/2014/main" id="{2AF27FC6-AE4C-23E2-8BBC-1642615DC2C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3;p48">
              <a:extLst>
                <a:ext uri="{FF2B5EF4-FFF2-40B4-BE49-F238E27FC236}">
                  <a16:creationId xmlns:a16="http://schemas.microsoft.com/office/drawing/2014/main" id="{8D6B78CC-4FE2-EA64-CD03-1E1A965B0B4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4;p48">
              <a:extLst>
                <a:ext uri="{FF2B5EF4-FFF2-40B4-BE49-F238E27FC236}">
                  <a16:creationId xmlns:a16="http://schemas.microsoft.com/office/drawing/2014/main" id="{72D02065-E02B-4B56-C508-02C839DC9780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5;p48">
              <a:extLst>
                <a:ext uri="{FF2B5EF4-FFF2-40B4-BE49-F238E27FC236}">
                  <a16:creationId xmlns:a16="http://schemas.microsoft.com/office/drawing/2014/main" id="{6790DEB2-FCCF-FC45-8F12-371AD29340D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80;p48">
            <a:extLst>
              <a:ext uri="{FF2B5EF4-FFF2-40B4-BE49-F238E27FC236}">
                <a16:creationId xmlns:a16="http://schemas.microsoft.com/office/drawing/2014/main" id="{995CFA14-80A5-C8EA-E91E-64F2415F3361}"/>
              </a:ext>
            </a:extLst>
          </p:cNvPr>
          <p:cNvGrpSpPr/>
          <p:nvPr/>
        </p:nvGrpSpPr>
        <p:grpSpPr>
          <a:xfrm>
            <a:off x="567590" y="3926148"/>
            <a:ext cx="270291" cy="214503"/>
            <a:chOff x="-5669590" y="3858557"/>
            <a:chExt cx="413425" cy="414237"/>
          </a:xfrm>
        </p:grpSpPr>
        <p:sp>
          <p:nvSpPr>
            <p:cNvPr id="11" name="Google Shape;2081;p48">
              <a:extLst>
                <a:ext uri="{FF2B5EF4-FFF2-40B4-BE49-F238E27FC236}">
                  <a16:creationId xmlns:a16="http://schemas.microsoft.com/office/drawing/2014/main" id="{86B49CE0-6EC8-24BB-63C0-58EFDECC1B7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2;p48">
              <a:extLst>
                <a:ext uri="{FF2B5EF4-FFF2-40B4-BE49-F238E27FC236}">
                  <a16:creationId xmlns:a16="http://schemas.microsoft.com/office/drawing/2014/main" id="{5AA535AB-673D-ECD8-DA38-C350F32A26B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3;p48">
              <a:extLst>
                <a:ext uri="{FF2B5EF4-FFF2-40B4-BE49-F238E27FC236}">
                  <a16:creationId xmlns:a16="http://schemas.microsoft.com/office/drawing/2014/main" id="{2CEA74DF-38C5-DE58-8761-8E40577BD66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4;p48">
              <a:extLst>
                <a:ext uri="{FF2B5EF4-FFF2-40B4-BE49-F238E27FC236}">
                  <a16:creationId xmlns:a16="http://schemas.microsoft.com/office/drawing/2014/main" id="{A8A48636-AF0E-1BA8-09CF-8DFBBCB2B04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5;p48">
              <a:extLst>
                <a:ext uri="{FF2B5EF4-FFF2-40B4-BE49-F238E27FC236}">
                  <a16:creationId xmlns:a16="http://schemas.microsoft.com/office/drawing/2014/main" id="{8442EC2A-957D-DF08-0595-E9DEEDC9429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43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>
          <a:extLst>
            <a:ext uri="{FF2B5EF4-FFF2-40B4-BE49-F238E27FC236}">
              <a16:creationId xmlns:a16="http://schemas.microsoft.com/office/drawing/2014/main" id="{DC8F2DF9-9AA1-C74B-E594-6C0CDF4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>
            <a:extLst>
              <a:ext uri="{FF2B5EF4-FFF2-40B4-BE49-F238E27FC236}">
                <a16:creationId xmlns:a16="http://schemas.microsoft.com/office/drawing/2014/main" id="{B5355ACB-C4C5-F315-4E49-D83248F0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33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2E52D6-A86A-BDA8-C485-C517F3FB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14" y="557476"/>
            <a:ext cx="3667571" cy="44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/>
          <p:cNvSpPr txBox="1">
            <a:spLocks noGrp="1"/>
          </p:cNvSpPr>
          <p:nvPr>
            <p:ph type="title"/>
          </p:nvPr>
        </p:nvSpPr>
        <p:spPr>
          <a:xfrm>
            <a:off x="3467052" y="1196340"/>
            <a:ext cx="4963724" cy="2495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>
                <a:solidFill>
                  <a:schemeClr val="lt2"/>
                </a:solidFill>
              </a:rPr>
              <a:t>INVERSIÓN &amp; DATOS</a:t>
            </a:r>
            <a:endParaRPr sz="6500" dirty="0">
              <a:solidFill>
                <a:schemeClr val="lt2"/>
              </a:solidFill>
            </a:endParaRPr>
          </a:p>
        </p:txBody>
      </p:sp>
      <p:cxnSp>
        <p:nvCxnSpPr>
          <p:cNvPr id="2226" name="Google Shape;2226;p52"/>
          <p:cNvCxnSpPr/>
          <p:nvPr/>
        </p:nvCxnSpPr>
        <p:spPr>
          <a:xfrm>
            <a:off x="7515190" y="90229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/>
          <p:cNvGrpSpPr/>
          <p:nvPr/>
        </p:nvGrpSpPr>
        <p:grpSpPr>
          <a:xfrm>
            <a:off x="713225" y="1943100"/>
            <a:ext cx="2433835" cy="1945387"/>
            <a:chOff x="713225" y="1255012"/>
            <a:chExt cx="3310636" cy="2633475"/>
          </a:xfrm>
        </p:grpSpPr>
        <p:sp>
          <p:nvSpPr>
            <p:cNvPr id="2228" name="Google Shape;2228;p52"/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F85530A-EA6D-AF45-D0D8-674BFF95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12420"/>
            <a:ext cx="6966857" cy="51435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C6D126-C3D6-F4E8-3803-391F6DDEC134}"/>
              </a:ext>
            </a:extLst>
          </p:cNvPr>
          <p:cNvCxnSpPr/>
          <p:nvPr/>
        </p:nvCxnSpPr>
        <p:spPr>
          <a:xfrm flipV="1">
            <a:off x="1630680" y="1478280"/>
            <a:ext cx="5257800" cy="160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F73E7-A91B-378F-69EC-472D0D7FAAD6}"/>
              </a:ext>
            </a:extLst>
          </p:cNvPr>
          <p:cNvSpPr txBox="1"/>
          <p:nvPr/>
        </p:nvSpPr>
        <p:spPr>
          <a:xfrm>
            <a:off x="2644140" y="1672828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+33,4% ANUAL</a:t>
            </a:r>
          </a:p>
          <a:p>
            <a:r>
              <a:rPr lang="es-ES" dirty="0"/>
              <a:t>x2,6 EN 5 AÑOS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la atención.</a:t>
            </a:r>
            <a:endParaRPr dirty="0"/>
          </a:p>
        </p:txBody>
      </p:sp>
      <p:sp>
        <p:nvSpPr>
          <p:cNvPr id="2263" name="Google Shape;2263;p54"/>
          <p:cNvSpPr/>
          <p:nvPr/>
        </p:nvSpPr>
        <p:spPr>
          <a:xfrm>
            <a:off x="4318501" y="949525"/>
            <a:ext cx="506999" cy="5069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Manrope"/>
              </a:rPr>
              <a:t>“</a:t>
            </a:r>
          </a:p>
        </p:txBody>
      </p:sp>
      <p:cxnSp>
        <p:nvCxnSpPr>
          <p:cNvPr id="2264" name="Google Shape;2264;p54"/>
          <p:cNvCxnSpPr/>
          <p:nvPr/>
        </p:nvCxnSpPr>
        <p:spPr>
          <a:xfrm>
            <a:off x="4162950" y="180856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D0DE6B4-8614-70B3-5392-1020EA66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1A8388A4-C157-8CFD-8985-BCBE7BC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1" y="45720"/>
            <a:ext cx="3998259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766825" y="33911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159638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98592" y="3010829"/>
            <a:ext cx="2533642" cy="1281715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3FF8F9-BC7F-4BE9-8831-8BCD995F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14" y="1747224"/>
            <a:ext cx="7704846" cy="958803"/>
          </a:xfrm>
        </p:spPr>
        <p:txBody>
          <a:bodyPr/>
          <a:lstStyle/>
          <a:p>
            <a:r>
              <a:rPr lang="es-ES" sz="2500" dirty="0"/>
              <a:t>El valor de Bitcoin está más ligado a la M2 que otros índices como el sp500 o el oro.</a:t>
            </a:r>
          </a:p>
        </p:txBody>
      </p: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AD9896D5-4178-24D1-3B48-B5FA086D3BA3}"/>
              </a:ext>
            </a:extLst>
          </p:cNvPr>
          <p:cNvGrpSpPr/>
          <p:nvPr/>
        </p:nvGrpSpPr>
        <p:grpSpPr>
          <a:xfrm>
            <a:off x="353523" y="1993178"/>
            <a:ext cx="270291" cy="214503"/>
            <a:chOff x="-5669590" y="3858557"/>
            <a:chExt cx="413425" cy="414237"/>
          </a:xfrm>
        </p:grpSpPr>
        <p:sp>
          <p:nvSpPr>
            <p:cNvPr id="4" name="Google Shape;2081;p48">
              <a:extLst>
                <a:ext uri="{FF2B5EF4-FFF2-40B4-BE49-F238E27FC236}">
                  <a16:creationId xmlns:a16="http://schemas.microsoft.com/office/drawing/2014/main" id="{4AC06C5B-9D1A-4AB2-04B9-1728CDD1B005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2;p48">
              <a:extLst>
                <a:ext uri="{FF2B5EF4-FFF2-40B4-BE49-F238E27FC236}">
                  <a16:creationId xmlns:a16="http://schemas.microsoft.com/office/drawing/2014/main" id="{8FCEAEA8-B45A-B61B-B29E-DBA84EF3CF2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3;p48">
              <a:extLst>
                <a:ext uri="{FF2B5EF4-FFF2-40B4-BE49-F238E27FC236}">
                  <a16:creationId xmlns:a16="http://schemas.microsoft.com/office/drawing/2014/main" id="{C7A9C64F-1EC6-71D7-7016-EC64D871EF3D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4;p48">
              <a:extLst>
                <a:ext uri="{FF2B5EF4-FFF2-40B4-BE49-F238E27FC236}">
                  <a16:creationId xmlns:a16="http://schemas.microsoft.com/office/drawing/2014/main" id="{3B134AED-47B9-C737-FE3E-3CBCA75C8C56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5;p48">
              <a:extLst>
                <a:ext uri="{FF2B5EF4-FFF2-40B4-BE49-F238E27FC236}">
                  <a16:creationId xmlns:a16="http://schemas.microsoft.com/office/drawing/2014/main" id="{59C8ACFE-CB3B-010C-FC69-3EC1899C72A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080;p48">
            <a:extLst>
              <a:ext uri="{FF2B5EF4-FFF2-40B4-BE49-F238E27FC236}">
                <a16:creationId xmlns:a16="http://schemas.microsoft.com/office/drawing/2014/main" id="{AC27463D-3150-F270-6FF6-38724D72168B}"/>
              </a:ext>
            </a:extLst>
          </p:cNvPr>
          <p:cNvGrpSpPr/>
          <p:nvPr/>
        </p:nvGrpSpPr>
        <p:grpSpPr>
          <a:xfrm>
            <a:off x="397474" y="3494968"/>
            <a:ext cx="270291" cy="214503"/>
            <a:chOff x="-5669590" y="3858557"/>
            <a:chExt cx="413425" cy="414237"/>
          </a:xfrm>
        </p:grpSpPr>
        <p:sp>
          <p:nvSpPr>
            <p:cNvPr id="10" name="Google Shape;2081;p48">
              <a:extLst>
                <a:ext uri="{FF2B5EF4-FFF2-40B4-BE49-F238E27FC236}">
                  <a16:creationId xmlns:a16="http://schemas.microsoft.com/office/drawing/2014/main" id="{EF10B48D-24B2-9710-F1C5-0706E9B49A5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2;p48">
              <a:extLst>
                <a:ext uri="{FF2B5EF4-FFF2-40B4-BE49-F238E27FC236}">
                  <a16:creationId xmlns:a16="http://schemas.microsoft.com/office/drawing/2014/main" id="{FB6C822B-8B13-DDE2-30C3-2A59D25EC17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3;p48">
              <a:extLst>
                <a:ext uri="{FF2B5EF4-FFF2-40B4-BE49-F238E27FC236}">
                  <a16:creationId xmlns:a16="http://schemas.microsoft.com/office/drawing/2014/main" id="{A6411959-4D94-BFCD-1FF3-93869DCEFF4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4;p48">
              <a:extLst>
                <a:ext uri="{FF2B5EF4-FFF2-40B4-BE49-F238E27FC236}">
                  <a16:creationId xmlns:a16="http://schemas.microsoft.com/office/drawing/2014/main" id="{4E2EA3BC-5AA1-17B8-B767-DEE85F50499E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5;p48">
              <a:extLst>
                <a:ext uri="{FF2B5EF4-FFF2-40B4-BE49-F238E27FC236}">
                  <a16:creationId xmlns:a16="http://schemas.microsoft.com/office/drawing/2014/main" id="{8B893A6C-3A2D-8279-63AE-3ABD9F2505F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BA55ACB2-5853-1F8E-70CC-5D8EE657D8CE}"/>
              </a:ext>
            </a:extLst>
          </p:cNvPr>
          <p:cNvSpPr txBox="1">
            <a:spLocks/>
          </p:cNvSpPr>
          <p:nvPr/>
        </p:nvSpPr>
        <p:spPr>
          <a:xfrm>
            <a:off x="623814" y="3297244"/>
            <a:ext cx="7704846" cy="95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s-ES" sz="2500" dirty="0"/>
              <a:t>¿Por qué esta hipótesis?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IMAGENES EXTRAÍDAS DE X.COM:</a:t>
            </a:r>
            <a:endParaRPr sz="20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579F7D2-FC14-8D0B-03FA-0ACE108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93191"/>
            <a:ext cx="5753100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823D27A6-9E2B-78D3-77F5-B4CEE6A4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40">
            <a:extLst>
              <a:ext uri="{FF2B5EF4-FFF2-40B4-BE49-F238E27FC236}">
                <a16:creationId xmlns:a16="http://schemas.microsoft.com/office/drawing/2014/main" id="{8AA7500E-8AB9-5457-2828-A608AD6A7460}"/>
              </a:ext>
            </a:extLst>
          </p:cNvPr>
          <p:cNvSpPr txBox="1">
            <a:spLocks/>
          </p:cNvSpPr>
          <p:nvPr/>
        </p:nvSpPr>
        <p:spPr>
          <a:xfrm>
            <a:off x="713250" y="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dirty="0"/>
              <a:t>Un ejemplo que se visualiza mejor: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2759067-AF2C-4C5A-ECA3-1CD70806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632258"/>
            <a:ext cx="8220305" cy="44382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FFCED3-1AF4-F921-480E-3C70056285B9}"/>
              </a:ext>
            </a:extLst>
          </p:cNvPr>
          <p:cNvSpPr/>
          <p:nvPr/>
        </p:nvSpPr>
        <p:spPr>
          <a:xfrm rot="19750545">
            <a:off x="4419499" y="3707975"/>
            <a:ext cx="1874520" cy="611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ES" sz="1600" dirty="0"/>
              <a:t>BITCOIN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E59C58B-6AED-CB2C-F57C-F6D37B7B7E88}"/>
              </a:ext>
            </a:extLst>
          </p:cNvPr>
          <p:cNvSpPr/>
          <p:nvPr/>
        </p:nvSpPr>
        <p:spPr>
          <a:xfrm rot="1317856">
            <a:off x="4345811" y="1046128"/>
            <a:ext cx="1927454" cy="6153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6678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importantes a efectos educativos</a:t>
            </a:r>
            <a:endParaRPr dirty="0"/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Bitcoin solo cotiza desde 2014</a:t>
            </a:r>
            <a:endParaRPr sz="1500" dirty="0"/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721EB63A-EC12-5C68-18F7-E075F3C99D85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No puedo obtener valores de la M2 “globales”, solo de EE.UU (25% del peso global 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BDE74FE3-C3CB-FFE8-66C4-5C23F3F3C8A2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Solo he podido obtener valores de la M2 mensuales, no diarios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09C82B32-FF41-3C60-DC26-B64478AAE0AD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SP500 es un índice de la bolsa de EE.UU pero bitcoin es global</a:t>
            </a:r>
          </a:p>
        </p:txBody>
      </p:sp>
      <p:pic>
        <p:nvPicPr>
          <p:cNvPr id="3" name="Gráfico 2" descr="Contorno de cara enfadada con relleno sólido">
            <a:extLst>
              <a:ext uri="{FF2B5EF4-FFF2-40B4-BE49-F238E27FC236}">
                <a16:creationId xmlns:a16="http://schemas.microsoft.com/office/drawing/2014/main" id="{803E557D-CB15-0E60-FAC0-D7BEAD67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301" y="2255805"/>
            <a:ext cx="384199" cy="384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>
          <a:extLst>
            <a:ext uri="{FF2B5EF4-FFF2-40B4-BE49-F238E27FC236}">
              <a16:creationId xmlns:a16="http://schemas.microsoft.com/office/drawing/2014/main" id="{FC510799-958E-1675-D587-13534B73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>
            <a:extLst>
              <a:ext uri="{FF2B5EF4-FFF2-40B4-BE49-F238E27FC236}">
                <a16:creationId xmlns:a16="http://schemas.microsoft.com/office/drawing/2014/main" id="{E5141EA8-8953-C0D7-A388-D0E76C67D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Operativa</a:t>
            </a:r>
            <a:endParaRPr dirty="0"/>
          </a:p>
        </p:txBody>
      </p:sp>
      <p:sp>
        <p:nvSpPr>
          <p:cNvPr id="1740" name="Google Shape;1740;p40">
            <a:extLst>
              <a:ext uri="{FF2B5EF4-FFF2-40B4-BE49-F238E27FC236}">
                <a16:creationId xmlns:a16="http://schemas.microsoft.com/office/drawing/2014/main" id="{47F783F5-B0B4-EF89-FDE6-92B8F060F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>
            <a:extLst>
              <a:ext uri="{FF2B5EF4-FFF2-40B4-BE49-F238E27FC236}">
                <a16:creationId xmlns:a16="http://schemas.microsoft.com/office/drawing/2014/main" id="{E51DC4B4-3A66-BED0-3218-B4C88D18AC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Acoto los datos al histórico de Bitcoin (2014-now)</a:t>
            </a:r>
            <a:endParaRPr sz="1500" dirty="0"/>
          </a:p>
        </p:txBody>
      </p:sp>
      <p:sp>
        <p:nvSpPr>
          <p:cNvPr id="1742" name="Google Shape;1742;p40">
            <a:extLst>
              <a:ext uri="{FF2B5EF4-FFF2-40B4-BE49-F238E27FC236}">
                <a16:creationId xmlns:a16="http://schemas.microsoft.com/office/drawing/2014/main" id="{D5C6A019-5709-5616-49FD-55C282DFE27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>
            <a:extLst>
              <a:ext uri="{FF2B5EF4-FFF2-40B4-BE49-F238E27FC236}">
                <a16:creationId xmlns:a16="http://schemas.microsoft.com/office/drawing/2014/main" id="{DD58E2DA-335B-2E15-AD1B-8417696196F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47" name="Google Shape;1747;p40">
            <a:extLst>
              <a:ext uri="{FF2B5EF4-FFF2-40B4-BE49-F238E27FC236}">
                <a16:creationId xmlns:a16="http://schemas.microsoft.com/office/drawing/2014/main" id="{1BE122CD-0761-04A7-75DB-DF45D83155F9}"/>
              </a:ext>
            </a:extLst>
          </p:cNvPr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>
            <a:extLst>
              <a:ext uri="{FF2B5EF4-FFF2-40B4-BE49-F238E27FC236}">
                <a16:creationId xmlns:a16="http://schemas.microsoft.com/office/drawing/2014/main" id="{332A4B7F-86F5-CF06-7697-1F5A84C67C1E}"/>
              </a:ext>
            </a:extLst>
          </p:cNvPr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>
            <a:extLst>
              <a:ext uri="{FF2B5EF4-FFF2-40B4-BE49-F238E27FC236}">
                <a16:creationId xmlns:a16="http://schemas.microsoft.com/office/drawing/2014/main" id="{F8DE6E69-F4BB-7A94-75A0-73FA6F35F12E}"/>
              </a:ext>
            </a:extLst>
          </p:cNvPr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DF86A2BC-C6D0-0A8F-46FB-9424AE615C27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Extraemos todos los datos de la misma fuente (</a:t>
            </a:r>
            <a:r>
              <a:rPr lang="es-ES" sz="1500" dirty="0" err="1"/>
              <a:t>yahoo</a:t>
            </a:r>
            <a:r>
              <a:rPr lang="es-ES" sz="1500" dirty="0"/>
              <a:t> </a:t>
            </a:r>
            <a:r>
              <a:rPr lang="es-ES" sz="1500" dirty="0" err="1"/>
              <a:t>finance</a:t>
            </a:r>
            <a:r>
              <a:rPr lang="es-ES" sz="1500" dirty="0"/>
              <a:t>) excepto m2 que la extraigo de la FED (no existe en </a:t>
            </a:r>
            <a:r>
              <a:rPr lang="es-ES" sz="1500" dirty="0" err="1"/>
              <a:t>yahoo</a:t>
            </a:r>
            <a:r>
              <a:rPr lang="es-ES" sz="1500" dirty="0"/>
              <a:t>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988C0620-D880-DA1B-4D9B-203C6F4BC78B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La frecuencia de datos es mensual (limita la M2)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7EDB0B8F-21A4-70A2-E687-263253C26E1F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32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/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/>
          <p:cNvSpPr txBox="1">
            <a:spLocks noGrp="1"/>
          </p:cNvSpPr>
          <p:nvPr>
            <p:ph type="title"/>
          </p:nvPr>
        </p:nvSpPr>
        <p:spPr>
          <a:xfrm>
            <a:off x="426720" y="800913"/>
            <a:ext cx="824007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 poco de teoria para entender conceptos:</a:t>
            </a:r>
            <a:endParaRPr sz="3000" dirty="0"/>
          </a:p>
        </p:txBody>
      </p:sp>
      <p:sp>
        <p:nvSpPr>
          <p:cNvPr id="1773" name="Google Shape;1773;p41"/>
          <p:cNvSpPr txBox="1">
            <a:spLocks noGrp="1"/>
          </p:cNvSpPr>
          <p:nvPr>
            <p:ph type="subTitle" idx="1"/>
          </p:nvPr>
        </p:nvSpPr>
        <p:spPr>
          <a:xfrm>
            <a:off x="579120" y="1668022"/>
            <a:ext cx="7958135" cy="2016303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b="1" dirty="0"/>
              <a:t>Bitcoin</a:t>
            </a:r>
            <a:r>
              <a:rPr lang="en" sz="2000" dirty="0"/>
              <a:t>:</a:t>
            </a:r>
            <a:r>
              <a:rPr lang="en" sz="2000" b="1" dirty="0"/>
              <a:t> </a:t>
            </a:r>
            <a:r>
              <a:rPr lang="en" sz="2000" dirty="0"/>
              <a:t>La principal moneda digital (criptomoneda) descentralizada (que no depende de gobiernos ni bancos) . 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M2</a:t>
            </a:r>
            <a:r>
              <a:rPr lang="en" sz="2000" dirty="0"/>
              <a:t>: Es la cantidad de dinero que existe en una economía , incluyendo efectivo, cuentas corrientes y depósitos pequeños.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SP500</a:t>
            </a:r>
            <a:r>
              <a:rPr lang="en" sz="2000" dirty="0"/>
              <a:t>: Índice bursatil que engloba la cotización de las 500 empresas de mayor capitalización en EE.UU. </a:t>
            </a:r>
            <a:endParaRPr sz="2000" dirty="0"/>
          </a:p>
        </p:txBody>
      </p:sp>
      <p:cxnSp>
        <p:nvCxnSpPr>
          <p:cNvPr id="1774" name="Google Shape;1774;p41"/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/>
          <p:cNvGrpSpPr/>
          <p:nvPr/>
        </p:nvGrpSpPr>
        <p:grpSpPr>
          <a:xfrm>
            <a:off x="46675" y="43180"/>
            <a:ext cx="677225" cy="909320"/>
            <a:chOff x="1589101" y="1254275"/>
            <a:chExt cx="1966876" cy="2634948"/>
          </a:xfrm>
        </p:grpSpPr>
        <p:sp>
          <p:nvSpPr>
            <p:cNvPr id="1776" name="Google Shape;1776;p41"/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F18EFED0-F893-9F90-B80E-BD04CDD4FAE8}"/>
              </a:ext>
            </a:extLst>
          </p:cNvPr>
          <p:cNvGrpSpPr/>
          <p:nvPr/>
        </p:nvGrpSpPr>
        <p:grpSpPr>
          <a:xfrm>
            <a:off x="259169" y="1817714"/>
            <a:ext cx="270291" cy="214503"/>
            <a:chOff x="-5669590" y="3858557"/>
            <a:chExt cx="413425" cy="414237"/>
          </a:xfrm>
        </p:grpSpPr>
        <p:sp>
          <p:nvSpPr>
            <p:cNvPr id="3" name="Google Shape;2081;p48">
              <a:extLst>
                <a:ext uri="{FF2B5EF4-FFF2-40B4-BE49-F238E27FC236}">
                  <a16:creationId xmlns:a16="http://schemas.microsoft.com/office/drawing/2014/main" id="{A98462E9-849A-F377-B8C0-CC292C6F7C3B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82;p48">
              <a:extLst>
                <a:ext uri="{FF2B5EF4-FFF2-40B4-BE49-F238E27FC236}">
                  <a16:creationId xmlns:a16="http://schemas.microsoft.com/office/drawing/2014/main" id="{256F8824-7E87-2068-989B-1D7D5DFFCF6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3;p48">
              <a:extLst>
                <a:ext uri="{FF2B5EF4-FFF2-40B4-BE49-F238E27FC236}">
                  <a16:creationId xmlns:a16="http://schemas.microsoft.com/office/drawing/2014/main" id="{4CE4CB5D-28DC-A0FB-88D6-17610BC0DBF7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4;p48">
              <a:extLst>
                <a:ext uri="{FF2B5EF4-FFF2-40B4-BE49-F238E27FC236}">
                  <a16:creationId xmlns:a16="http://schemas.microsoft.com/office/drawing/2014/main" id="{3DC35B50-B8C3-CF20-7562-913722BA47F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5;p48">
              <a:extLst>
                <a:ext uri="{FF2B5EF4-FFF2-40B4-BE49-F238E27FC236}">
                  <a16:creationId xmlns:a16="http://schemas.microsoft.com/office/drawing/2014/main" id="{32491F65-F356-7227-5455-F7B6B087738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080;p48">
            <a:extLst>
              <a:ext uri="{FF2B5EF4-FFF2-40B4-BE49-F238E27FC236}">
                <a16:creationId xmlns:a16="http://schemas.microsoft.com/office/drawing/2014/main" id="{ADCE4E99-748E-2EEE-CF38-E431204C5D21}"/>
              </a:ext>
            </a:extLst>
          </p:cNvPr>
          <p:cNvGrpSpPr/>
          <p:nvPr/>
        </p:nvGrpSpPr>
        <p:grpSpPr>
          <a:xfrm>
            <a:off x="263089" y="2705836"/>
            <a:ext cx="270291" cy="214503"/>
            <a:chOff x="-5669590" y="3858557"/>
            <a:chExt cx="413425" cy="414237"/>
          </a:xfrm>
        </p:grpSpPr>
        <p:sp>
          <p:nvSpPr>
            <p:cNvPr id="9" name="Google Shape;2081;p48">
              <a:extLst>
                <a:ext uri="{FF2B5EF4-FFF2-40B4-BE49-F238E27FC236}">
                  <a16:creationId xmlns:a16="http://schemas.microsoft.com/office/drawing/2014/main" id="{549F3FB2-669F-4A32-BEA7-1FD435FF1A3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2;p48">
              <a:extLst>
                <a:ext uri="{FF2B5EF4-FFF2-40B4-BE49-F238E27FC236}">
                  <a16:creationId xmlns:a16="http://schemas.microsoft.com/office/drawing/2014/main" id="{7AA04993-D43D-4D22-AA34-54A07684736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3;p48">
              <a:extLst>
                <a:ext uri="{FF2B5EF4-FFF2-40B4-BE49-F238E27FC236}">
                  <a16:creationId xmlns:a16="http://schemas.microsoft.com/office/drawing/2014/main" id="{CD7DB3A4-E217-9CFA-B414-59BCC32DEEF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4;p48">
              <a:extLst>
                <a:ext uri="{FF2B5EF4-FFF2-40B4-BE49-F238E27FC236}">
                  <a16:creationId xmlns:a16="http://schemas.microsoft.com/office/drawing/2014/main" id="{B9A14846-D28A-6B1D-6B24-4F9ECB8DE802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5;p48">
              <a:extLst>
                <a:ext uri="{FF2B5EF4-FFF2-40B4-BE49-F238E27FC236}">
                  <a16:creationId xmlns:a16="http://schemas.microsoft.com/office/drawing/2014/main" id="{C925FE7D-D409-1ABD-343F-F27EBF680D5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80;p48">
            <a:extLst>
              <a:ext uri="{FF2B5EF4-FFF2-40B4-BE49-F238E27FC236}">
                <a16:creationId xmlns:a16="http://schemas.microsoft.com/office/drawing/2014/main" id="{5AF18E05-7B2B-43BF-06F1-EDD119FEE40D}"/>
              </a:ext>
            </a:extLst>
          </p:cNvPr>
          <p:cNvGrpSpPr/>
          <p:nvPr/>
        </p:nvGrpSpPr>
        <p:grpSpPr>
          <a:xfrm>
            <a:off x="263089" y="3617817"/>
            <a:ext cx="270291" cy="214503"/>
            <a:chOff x="-5669590" y="3858557"/>
            <a:chExt cx="413425" cy="414237"/>
          </a:xfrm>
        </p:grpSpPr>
        <p:sp>
          <p:nvSpPr>
            <p:cNvPr id="15" name="Google Shape;2081;p48">
              <a:extLst>
                <a:ext uri="{FF2B5EF4-FFF2-40B4-BE49-F238E27FC236}">
                  <a16:creationId xmlns:a16="http://schemas.microsoft.com/office/drawing/2014/main" id="{46E74019-E660-4DEA-2F05-34FEA02BE42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2;p48">
              <a:extLst>
                <a:ext uri="{FF2B5EF4-FFF2-40B4-BE49-F238E27FC236}">
                  <a16:creationId xmlns:a16="http://schemas.microsoft.com/office/drawing/2014/main" id="{C7C5D80D-666E-1492-E0BB-82BE8AF416E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3;p48">
              <a:extLst>
                <a:ext uri="{FF2B5EF4-FFF2-40B4-BE49-F238E27FC236}">
                  <a16:creationId xmlns:a16="http://schemas.microsoft.com/office/drawing/2014/main" id="{35668685-3A39-E822-D3AA-B5A2B59294E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4;p48">
              <a:extLst>
                <a:ext uri="{FF2B5EF4-FFF2-40B4-BE49-F238E27FC236}">
                  <a16:creationId xmlns:a16="http://schemas.microsoft.com/office/drawing/2014/main" id="{3CBBFEF3-3EF2-FD50-EF8B-9036C949ED79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85;p48">
              <a:extLst>
                <a:ext uri="{FF2B5EF4-FFF2-40B4-BE49-F238E27FC236}">
                  <a16:creationId xmlns:a16="http://schemas.microsoft.com/office/drawing/2014/main" id="{249FA3B3-7227-D115-7EF0-9BAB3D65DF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585</Words>
  <Application>Microsoft Office PowerPoint</Application>
  <PresentationFormat>Presentación en pantalla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Manrope Medium</vt:lpstr>
      <vt:lpstr>Inter</vt:lpstr>
      <vt:lpstr>Manrope</vt:lpstr>
      <vt:lpstr>Red Hat Display</vt:lpstr>
      <vt:lpstr>Manrope SemiBold</vt:lpstr>
      <vt:lpstr>Business Cost Analysis by Slidesgo</vt:lpstr>
      <vt:lpstr>ANÁLISIS EXPLORATORIO DATOS</vt:lpstr>
      <vt:lpstr>¿Por qué es importante la educación financiera?</vt:lpstr>
      <vt:lpstr>Presentación de PowerPoint</vt:lpstr>
      <vt:lpstr>HIPÓTESIS</vt:lpstr>
      <vt:lpstr>IMAGENES EXTRAÍDAS DE X.COM:</vt:lpstr>
      <vt:lpstr>Presentación de PowerPoint</vt:lpstr>
      <vt:lpstr>Limitaciones importantes a efectos educativos</vt:lpstr>
      <vt:lpstr>Operativa</vt:lpstr>
      <vt:lpstr>Un poco de teoria para entender conceptos:</vt:lpstr>
      <vt:lpstr>Presentación de PowerPoint</vt:lpstr>
      <vt:lpstr>Presentación de PowerPoint</vt:lpstr>
      <vt:lpstr>Presentación de PowerPoint</vt:lpstr>
      <vt:lpstr>Rentabilidades de cada índice</vt:lpstr>
      <vt:lpstr>GRAFICAMOS LAS CORRELACIONES Y EL MAPA DE CALOR</vt:lpstr>
      <vt:lpstr>Presentación de PowerPoint</vt:lpstr>
      <vt:lpstr>Presentación de PowerPoint</vt:lpstr>
      <vt:lpstr>Presentación de PowerPoint</vt:lpstr>
      <vt:lpstr>Presentación de PowerPoint</vt:lpstr>
      <vt:lpstr>CURIOSIDADES</vt:lpstr>
      <vt:lpstr>CURIOSIDADES</vt:lpstr>
      <vt:lpstr>INVERSIÓN &amp; DATOS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Juan Carlos Jiménez</dc:creator>
  <cp:lastModifiedBy>sarah paul</cp:lastModifiedBy>
  <cp:revision>20</cp:revision>
  <dcterms:modified xsi:type="dcterms:W3CDTF">2025-10-23T21:08:31Z</dcterms:modified>
</cp:coreProperties>
</file>